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Lst>
  <p:sldSz cy="5143500" cx="9144000"/>
  <p:notesSz cx="6858000" cy="9144000"/>
  <p:embeddedFontLst>
    <p:embeddedFont>
      <p:font typeface="Montserrat"/>
      <p:regular r:id="rId11"/>
      <p:bold r:id="rId12"/>
      <p:italic r:id="rId13"/>
      <p:boldItalic r:id="rId14"/>
    </p:embeddedFont>
    <p:embeddedFont>
      <p:font typeface="La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font" Target="fonts/Montserrat-regular.fntdata"/><Relationship Id="rId10" Type="http://schemas.openxmlformats.org/officeDocument/2006/relationships/slide" Target="slides/slide6.xml"/><Relationship Id="rId13" Type="http://schemas.openxmlformats.org/officeDocument/2006/relationships/font" Target="fonts/Montserrat-italic.fntdata"/><Relationship Id="rId12"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Lato-regular.fntdata"/><Relationship Id="rId14" Type="http://schemas.openxmlformats.org/officeDocument/2006/relationships/font" Target="fonts/Montserrat-boldItalic.fntdata"/><Relationship Id="rId17" Type="http://schemas.openxmlformats.org/officeDocument/2006/relationships/font" Target="fonts/Lato-italic.fntdata"/><Relationship Id="rId16" Type="http://schemas.openxmlformats.org/officeDocument/2006/relationships/font" Target="fonts/Lato-bold.fntdata"/><Relationship Id="rId5" Type="http://schemas.openxmlformats.org/officeDocument/2006/relationships/slide" Target="slides/slide1.xml"/><Relationship Id="rId6" Type="http://schemas.openxmlformats.org/officeDocument/2006/relationships/slide" Target="slides/slide2.xml"/><Relationship Id="rId18" Type="http://schemas.openxmlformats.org/officeDocument/2006/relationships/font" Target="fonts/Lato-boldItalic.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4f2d54f7a8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4f2d54f7a8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$16,565</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4f2d54f7a8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4f2d54f7a8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MSA: Attendance is rapidly increasing, we are hosting more interreligious events, and Ramadan next year will overlap with more of the school year than it has in almost a decade.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JSA: We requested slightly more because this year we have not had any board bonding events and we hope that next year’s board can have some. We also added a </a:t>
            </a:r>
            <a:r>
              <a:rPr lang="en"/>
              <a:t>Hanukkah</a:t>
            </a:r>
            <a:r>
              <a:rPr lang="en"/>
              <a:t> Party into our budget which we have never had before. A lot of our money goes into Bagel brunches which cost around $300-$320 per event, so we want to ensure that next year we will not have a problem having them.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HSA: Our organization needs a robust budget in order to sustain its event-based infrastructure and cater to the large numbers of students who are in attendance to celebrate these religious holidays.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OCF: Not asking for any additional funding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BuSA: </a:t>
            </a:r>
            <a:r>
              <a:rPr lang="en" sz="1000">
                <a:highlight>
                  <a:srgbClr val="FFFFFF"/>
                </a:highlight>
              </a:rPr>
              <a:t>The first is that our organization has continued to expand throughout the past year, with the creation of new board positions and higher turnout both at weekly meditations and more specialized programming. In order to offer adequate programming to people of every tradition, we will need more flexibility financially. </a:t>
            </a:r>
            <a:endParaRPr sz="1000">
              <a:highlight>
                <a:srgbClr val="FFFFFF"/>
              </a:highlight>
            </a:endParaRPr>
          </a:p>
          <a:p>
            <a:pPr indent="0" lvl="0" marL="0" rtl="0" algn="l">
              <a:spcBef>
                <a:spcPts val="0"/>
              </a:spcBef>
              <a:spcAft>
                <a:spcPts val="0"/>
              </a:spcAft>
              <a:buNone/>
            </a:pPr>
            <a:r>
              <a:rPr lang="en" sz="1000">
                <a:highlight>
                  <a:srgbClr val="FFFFFF"/>
                </a:highlight>
              </a:rPr>
              <a:t>The second reason is that we are attempting to forge connections with temples in the DC area, culminating in the monthly visits by a nun from the US Zen institute. We intend to increase the amount of temple visits and adequately advertise and prepare for visits by the nun. </a:t>
            </a:r>
            <a:endParaRPr sz="1000">
              <a:highlight>
                <a:srgbClr val="FFFFFF"/>
              </a:highlight>
            </a:endParaRPr>
          </a:p>
          <a:p>
            <a:pPr indent="0" lvl="0" marL="0" rtl="0" algn="l">
              <a:spcBef>
                <a:spcPts val="0"/>
              </a:spcBef>
              <a:spcAft>
                <a:spcPts val="0"/>
              </a:spcAft>
              <a:buNone/>
            </a:pPr>
            <a:r>
              <a:t/>
            </a:r>
            <a:endParaRPr/>
          </a:p>
          <a:p>
            <a:pPr indent="0" lvl="0" marL="0" rtl="0" algn="l">
              <a:spcBef>
                <a:spcPts val="0"/>
              </a:spcBef>
              <a:spcAft>
                <a:spcPts val="0"/>
              </a:spcAft>
              <a:buNone/>
            </a:pPr>
            <a:r>
              <a:rPr lang="en"/>
              <a:t>WiF: Needs </a:t>
            </a:r>
            <a:r>
              <a:rPr lang="en"/>
              <a:t>initial</a:t>
            </a:r>
            <a:r>
              <a:rPr lang="en"/>
              <a:t> funding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4f2d54f7a8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4f2d54f7a8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4f2d54f7a8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4f2d54f7a8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g50649c085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50649c085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Campus Ministry Student Forum</a:t>
            </a:r>
            <a:endParaRPr/>
          </a:p>
        </p:txBody>
      </p:sp>
      <p:sp>
        <p:nvSpPr>
          <p:cNvPr id="135" name="Google Shape;135;p13"/>
          <p:cNvSpPr txBox="1"/>
          <p:nvPr>
            <p:ph idx="1" type="subTitle"/>
          </p:nvPr>
        </p:nvSpPr>
        <p:spPr>
          <a:xfrm>
            <a:off x="4904925" y="3924925"/>
            <a:ext cx="40599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GUSA Financial Appropriations Budget Summit FY20</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616975" y="811200"/>
            <a:ext cx="4741200" cy="352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4800"/>
              <a:t>TOTAL REQUEST:</a:t>
            </a:r>
            <a:endParaRPr b="1" sz="4800"/>
          </a:p>
          <a:p>
            <a:pPr indent="0" lvl="0" marL="0" rtl="0" algn="ctr">
              <a:spcBef>
                <a:spcPts val="0"/>
              </a:spcBef>
              <a:spcAft>
                <a:spcPts val="0"/>
              </a:spcAft>
              <a:buNone/>
            </a:pPr>
            <a:r>
              <a:rPr b="1" lang="en" sz="4800"/>
              <a:t> $20,462</a:t>
            </a:r>
            <a:endParaRPr b="1" sz="4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1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Breakdown by Organization</a:t>
            </a:r>
            <a:endParaRPr sz="3600"/>
          </a:p>
        </p:txBody>
      </p:sp>
      <p:sp>
        <p:nvSpPr>
          <p:cNvPr id="146" name="Google Shape;146;p15"/>
          <p:cNvSpPr txBox="1"/>
          <p:nvPr>
            <p:ph idx="1" type="body"/>
          </p:nvPr>
        </p:nvSpPr>
        <p:spPr>
          <a:xfrm>
            <a:off x="1297500" y="1307850"/>
            <a:ext cx="7038900" cy="291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t>Muslim Student Association: $7,150</a:t>
            </a:r>
            <a:endParaRPr sz="1800"/>
          </a:p>
          <a:p>
            <a:pPr indent="0" lvl="0" marL="0" rtl="0" algn="ctr">
              <a:spcBef>
                <a:spcPts val="1600"/>
              </a:spcBef>
              <a:spcAft>
                <a:spcPts val="0"/>
              </a:spcAft>
              <a:buNone/>
            </a:pPr>
            <a:r>
              <a:rPr lang="en" sz="1800"/>
              <a:t>Jewish Student Association: $540</a:t>
            </a:r>
            <a:endParaRPr sz="1800"/>
          </a:p>
          <a:p>
            <a:pPr indent="0" lvl="0" marL="0" rtl="0" algn="ctr">
              <a:spcBef>
                <a:spcPts val="1600"/>
              </a:spcBef>
              <a:spcAft>
                <a:spcPts val="0"/>
              </a:spcAft>
              <a:buNone/>
            </a:pPr>
            <a:r>
              <a:rPr lang="en" sz="1800"/>
              <a:t>Hindu Student Association: $4,518</a:t>
            </a:r>
            <a:endParaRPr sz="1800"/>
          </a:p>
          <a:p>
            <a:pPr indent="0" lvl="0" marL="0" rtl="0" algn="ctr">
              <a:spcBef>
                <a:spcPts val="1600"/>
              </a:spcBef>
              <a:spcAft>
                <a:spcPts val="0"/>
              </a:spcAft>
              <a:buNone/>
            </a:pPr>
            <a:r>
              <a:rPr lang="en" sz="1800"/>
              <a:t>Orthodox Christian Fellowship: $3,040</a:t>
            </a:r>
            <a:endParaRPr sz="1800"/>
          </a:p>
          <a:p>
            <a:pPr indent="0" lvl="0" marL="0" rtl="0" algn="ctr">
              <a:spcBef>
                <a:spcPts val="1600"/>
              </a:spcBef>
              <a:spcAft>
                <a:spcPts val="0"/>
              </a:spcAft>
              <a:buNone/>
            </a:pPr>
            <a:r>
              <a:rPr lang="en" sz="1800"/>
              <a:t>Buddhist Student Association: $3,714</a:t>
            </a:r>
            <a:endParaRPr sz="1800"/>
          </a:p>
          <a:p>
            <a:pPr indent="0" lvl="0" marL="0" rtl="0" algn="ctr">
              <a:spcBef>
                <a:spcPts val="1600"/>
              </a:spcBef>
              <a:spcAft>
                <a:spcPts val="1600"/>
              </a:spcAft>
              <a:buNone/>
            </a:pPr>
            <a:r>
              <a:rPr lang="en" sz="1800"/>
              <a:t>Women in Faith (NCD): $1,500</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Reasons for Increase</a:t>
            </a:r>
            <a:endParaRPr sz="3600"/>
          </a:p>
        </p:txBody>
      </p:sp>
      <p:sp>
        <p:nvSpPr>
          <p:cNvPr id="152" name="Google Shape;152;p16"/>
          <p:cNvSpPr txBox="1"/>
          <p:nvPr>
            <p:ph idx="1" type="body"/>
          </p:nvPr>
        </p:nvSpPr>
        <p:spPr>
          <a:xfrm>
            <a:off x="1297500" y="1307850"/>
            <a:ext cx="7038900" cy="3558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Increased membership</a:t>
            </a:r>
            <a:endParaRPr/>
          </a:p>
          <a:p>
            <a:pPr indent="-298450" lvl="1" marL="914400" rtl="0" algn="l">
              <a:spcBef>
                <a:spcPts val="0"/>
              </a:spcBef>
              <a:spcAft>
                <a:spcPts val="0"/>
              </a:spcAft>
              <a:buSzPts val="1100"/>
              <a:buChar char="○"/>
            </a:pPr>
            <a:r>
              <a:rPr lang="en"/>
              <a:t>Need for larger spaces which are more expensive</a:t>
            </a:r>
            <a:endParaRPr/>
          </a:p>
          <a:p>
            <a:pPr indent="-298450" lvl="1" marL="914400" rtl="0" algn="l">
              <a:spcBef>
                <a:spcPts val="0"/>
              </a:spcBef>
              <a:spcAft>
                <a:spcPts val="0"/>
              </a:spcAft>
              <a:buSzPts val="1100"/>
              <a:buChar char="○"/>
            </a:pPr>
            <a:r>
              <a:rPr lang="en"/>
              <a:t>Higher food costs, </a:t>
            </a:r>
            <a:r>
              <a:rPr lang="en"/>
              <a:t>especially</a:t>
            </a:r>
            <a:r>
              <a:rPr lang="en"/>
              <a:t> when </a:t>
            </a:r>
            <a:r>
              <a:rPr lang="en"/>
              <a:t>accommodating</a:t>
            </a:r>
            <a:r>
              <a:rPr lang="en"/>
              <a:t> religious dietary </a:t>
            </a:r>
            <a:r>
              <a:rPr lang="en"/>
              <a:t>restrictions</a:t>
            </a:r>
            <a:endParaRPr/>
          </a:p>
          <a:p>
            <a:pPr indent="-311150" lvl="0" marL="457200" rtl="0" algn="l">
              <a:spcBef>
                <a:spcPts val="0"/>
              </a:spcBef>
              <a:spcAft>
                <a:spcPts val="0"/>
              </a:spcAft>
              <a:buSzPts val="1300"/>
              <a:buChar char="●"/>
            </a:pPr>
            <a:r>
              <a:rPr lang="en"/>
              <a:t>Increased need due to hate crimes</a:t>
            </a:r>
            <a:endParaRPr/>
          </a:p>
          <a:p>
            <a:pPr indent="-298450" lvl="1" marL="914400" rtl="0" algn="l">
              <a:spcBef>
                <a:spcPts val="0"/>
              </a:spcBef>
              <a:spcAft>
                <a:spcPts val="0"/>
              </a:spcAft>
              <a:buSzPts val="1100"/>
              <a:buChar char="○"/>
            </a:pPr>
            <a:r>
              <a:rPr lang="en"/>
              <a:t>The Hindu, Jewish and Muslim communities, in particular, have faced an increasing number of hate crimes</a:t>
            </a:r>
            <a:endParaRPr/>
          </a:p>
          <a:p>
            <a:pPr indent="-298450" lvl="1" marL="914400" rtl="0" algn="l">
              <a:spcBef>
                <a:spcPts val="0"/>
              </a:spcBef>
              <a:spcAft>
                <a:spcPts val="0"/>
              </a:spcAft>
              <a:buSzPts val="1100"/>
              <a:buChar char="○"/>
            </a:pPr>
            <a:r>
              <a:rPr lang="en"/>
              <a:t>The  HSA, JSA and MSA provide space for students to process events and find community and  support </a:t>
            </a:r>
            <a:endParaRPr/>
          </a:p>
          <a:p>
            <a:pPr indent="-311150" lvl="0" marL="457200" rtl="0" algn="l">
              <a:spcBef>
                <a:spcPts val="0"/>
              </a:spcBef>
              <a:spcAft>
                <a:spcPts val="0"/>
              </a:spcAft>
              <a:buSzPts val="1300"/>
              <a:buChar char="●"/>
            </a:pPr>
            <a:r>
              <a:rPr lang="en"/>
              <a:t>Need to engage around </a:t>
            </a:r>
            <a:r>
              <a:rPr lang="en"/>
              <a:t>intra-religious</a:t>
            </a:r>
            <a:r>
              <a:rPr lang="en"/>
              <a:t> tensions and division</a:t>
            </a:r>
            <a:endParaRPr/>
          </a:p>
          <a:p>
            <a:pPr indent="-298450" lvl="1" marL="914400" rtl="0" algn="l">
              <a:spcBef>
                <a:spcPts val="0"/>
              </a:spcBef>
              <a:spcAft>
                <a:spcPts val="0"/>
              </a:spcAft>
              <a:buSzPts val="1100"/>
              <a:buChar char="○"/>
            </a:pPr>
            <a:r>
              <a:rPr lang="en"/>
              <a:t>Examples include recent split in the Russian Orthodox Church, engaging ethnic Buddhist and diverse political opinions within </a:t>
            </a:r>
            <a:r>
              <a:rPr lang="en"/>
              <a:t>traditions</a:t>
            </a:r>
            <a:endParaRPr/>
          </a:p>
          <a:p>
            <a:pPr indent="-311150" lvl="0" marL="457200" rtl="0" algn="l">
              <a:spcBef>
                <a:spcPts val="0"/>
              </a:spcBef>
              <a:spcAft>
                <a:spcPts val="0"/>
              </a:spcAft>
              <a:buSzPts val="1300"/>
              <a:buChar char="●"/>
            </a:pPr>
            <a:r>
              <a:rPr lang="en"/>
              <a:t>Diversifying programing</a:t>
            </a:r>
            <a:endParaRPr/>
          </a:p>
          <a:p>
            <a:pPr indent="-298450" lvl="1" marL="914400" rtl="0" algn="l">
              <a:spcBef>
                <a:spcPts val="0"/>
              </a:spcBef>
              <a:spcAft>
                <a:spcPts val="0"/>
              </a:spcAft>
              <a:buSzPts val="1100"/>
              <a:buChar char="○"/>
            </a:pPr>
            <a:r>
              <a:rPr lang="en"/>
              <a:t>Including Temple Visits for BuSA, interfaith programming, Hannukah activities, </a:t>
            </a:r>
            <a:r>
              <a:rPr lang="en"/>
              <a:t>Ramadan</a:t>
            </a:r>
            <a:r>
              <a:rPr lang="en"/>
              <a:t> services  and events reaching previously unengaged students</a:t>
            </a:r>
            <a:endParaRPr/>
          </a:p>
          <a:p>
            <a:pPr indent="-311150" lvl="0" marL="457200" rtl="0" algn="l">
              <a:spcBef>
                <a:spcPts val="0"/>
              </a:spcBef>
              <a:spcAft>
                <a:spcPts val="0"/>
              </a:spcAft>
              <a:buSzPts val="1300"/>
              <a:buChar char="●"/>
            </a:pPr>
            <a:r>
              <a:rPr lang="en"/>
              <a:t>Club Addition</a:t>
            </a:r>
            <a:endParaRPr/>
          </a:p>
          <a:p>
            <a:pPr indent="-298450" lvl="1" marL="914400" rtl="0" algn="l">
              <a:spcBef>
                <a:spcPts val="0"/>
              </a:spcBef>
              <a:spcAft>
                <a:spcPts val="0"/>
              </a:spcAft>
              <a:buSzPts val="1100"/>
              <a:buChar char="○"/>
            </a:pPr>
            <a:r>
              <a:rPr lang="en"/>
              <a:t>The Women in Faith (WiF) organization was accepted into the new club development process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1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Round 1: Treasurers of each organization complete a preliminary budget from a template created by the CMSF Treasurer</a:t>
            </a:r>
            <a:endParaRPr/>
          </a:p>
          <a:p>
            <a:pPr indent="0" lvl="0" marL="0" rtl="0" algn="l">
              <a:spcBef>
                <a:spcPts val="1600"/>
              </a:spcBef>
              <a:spcAft>
                <a:spcPts val="0"/>
              </a:spcAft>
              <a:buNone/>
            </a:pPr>
            <a:r>
              <a:rPr lang="en"/>
              <a:t>Round 2: Each treasurer meets with the CMSF </a:t>
            </a:r>
            <a:r>
              <a:rPr lang="en"/>
              <a:t>treasurer</a:t>
            </a:r>
            <a:r>
              <a:rPr lang="en"/>
              <a:t> to discuss changes ensuring ethical and essential spending</a:t>
            </a:r>
            <a:endParaRPr/>
          </a:p>
          <a:p>
            <a:pPr indent="0" lvl="0" marL="0" rtl="0" algn="l">
              <a:spcBef>
                <a:spcPts val="1600"/>
              </a:spcBef>
              <a:spcAft>
                <a:spcPts val="0"/>
              </a:spcAft>
              <a:buNone/>
            </a:pPr>
            <a:r>
              <a:rPr lang="en"/>
              <a:t>Round 3: Treasurers submit their update budgets to the CMSF treasurer. This process continues until the CMSF Treasurer and President determine the budgets are complete. </a:t>
            </a:r>
            <a:endParaRPr/>
          </a:p>
          <a:p>
            <a:pPr indent="0" lvl="0" marL="0" rtl="0" algn="l">
              <a:spcBef>
                <a:spcPts val="1600"/>
              </a:spcBef>
              <a:spcAft>
                <a:spcPts val="1600"/>
              </a:spcAft>
              <a:buNone/>
            </a:pPr>
            <a:r>
              <a:rPr lang="en"/>
              <a:t>Round 4: The organizational budgets and contributions from the </a:t>
            </a:r>
            <a:r>
              <a:rPr lang="en"/>
              <a:t>chaplaincies</a:t>
            </a:r>
            <a:r>
              <a:rPr lang="en"/>
              <a:t> are combined to determine the total request </a:t>
            </a:r>
            <a:endParaRPr/>
          </a:p>
        </p:txBody>
      </p:sp>
      <p:sp>
        <p:nvSpPr>
          <p:cNvPr id="158" name="Google Shape;158;p17"/>
          <p:cNvSpPr txBox="1"/>
          <p:nvPr>
            <p:ph type="title"/>
          </p:nvPr>
        </p:nvSpPr>
        <p:spPr>
          <a:xfrm>
            <a:off x="1297500" y="484375"/>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Budgeting Process</a:t>
            </a:r>
            <a:endParaRPr sz="3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Why CMSF Matters</a:t>
            </a:r>
            <a:endParaRPr sz="3000"/>
          </a:p>
        </p:txBody>
      </p:sp>
      <p:pic>
        <p:nvPicPr>
          <p:cNvPr id="164" name="Google Shape;164;p18"/>
          <p:cNvPicPr preferRelativeResize="0"/>
          <p:nvPr/>
        </p:nvPicPr>
        <p:blipFill>
          <a:blip r:embed="rId3">
            <a:alphaModFix/>
          </a:blip>
          <a:stretch>
            <a:fillRect/>
          </a:stretch>
        </p:blipFill>
        <p:spPr>
          <a:xfrm>
            <a:off x="483500" y="1307837"/>
            <a:ext cx="2394974" cy="1721400"/>
          </a:xfrm>
          <a:prstGeom prst="rect">
            <a:avLst/>
          </a:prstGeom>
          <a:noFill/>
          <a:ln>
            <a:noFill/>
          </a:ln>
        </p:spPr>
      </p:pic>
      <p:pic>
        <p:nvPicPr>
          <p:cNvPr id="165" name="Google Shape;165;p18"/>
          <p:cNvPicPr preferRelativeResize="0"/>
          <p:nvPr/>
        </p:nvPicPr>
        <p:blipFill>
          <a:blip r:embed="rId4">
            <a:alphaModFix/>
          </a:blip>
          <a:stretch>
            <a:fillRect/>
          </a:stretch>
        </p:blipFill>
        <p:spPr>
          <a:xfrm rot="-389532">
            <a:off x="152400" y="3029900"/>
            <a:ext cx="2941802" cy="1961201"/>
          </a:xfrm>
          <a:prstGeom prst="rect">
            <a:avLst/>
          </a:prstGeom>
          <a:noFill/>
          <a:ln>
            <a:noFill/>
          </a:ln>
        </p:spPr>
      </p:pic>
      <p:pic>
        <p:nvPicPr>
          <p:cNvPr id="166" name="Google Shape;166;p18"/>
          <p:cNvPicPr preferRelativeResize="0"/>
          <p:nvPr/>
        </p:nvPicPr>
        <p:blipFill>
          <a:blip r:embed="rId5">
            <a:alphaModFix/>
          </a:blip>
          <a:stretch>
            <a:fillRect/>
          </a:stretch>
        </p:blipFill>
        <p:spPr>
          <a:xfrm rot="585869">
            <a:off x="6680800" y="961946"/>
            <a:ext cx="2394974" cy="1596682"/>
          </a:xfrm>
          <a:prstGeom prst="rect">
            <a:avLst/>
          </a:prstGeom>
          <a:noFill/>
          <a:ln>
            <a:noFill/>
          </a:ln>
        </p:spPr>
      </p:pic>
      <p:pic>
        <p:nvPicPr>
          <p:cNvPr id="167" name="Google Shape;167;p18"/>
          <p:cNvPicPr preferRelativeResize="0"/>
          <p:nvPr/>
        </p:nvPicPr>
        <p:blipFill>
          <a:blip r:embed="rId6">
            <a:alphaModFix/>
          </a:blip>
          <a:stretch>
            <a:fillRect/>
          </a:stretch>
        </p:blipFill>
        <p:spPr>
          <a:xfrm>
            <a:off x="4973050" y="2642525"/>
            <a:ext cx="4330701" cy="2886426"/>
          </a:xfrm>
          <a:prstGeom prst="rect">
            <a:avLst/>
          </a:prstGeom>
          <a:noFill/>
          <a:ln>
            <a:noFill/>
          </a:ln>
        </p:spPr>
      </p:pic>
      <p:pic>
        <p:nvPicPr>
          <p:cNvPr id="168" name="Google Shape;168;p18"/>
          <p:cNvPicPr preferRelativeResize="0"/>
          <p:nvPr/>
        </p:nvPicPr>
        <p:blipFill rotWithShape="1">
          <a:blip r:embed="rId7">
            <a:alphaModFix/>
          </a:blip>
          <a:srcRect b="0" l="19902" r="12493" t="32464"/>
          <a:stretch/>
        </p:blipFill>
        <p:spPr>
          <a:xfrm>
            <a:off x="2583575" y="3350825"/>
            <a:ext cx="2465575" cy="1847326"/>
          </a:xfrm>
          <a:prstGeom prst="rect">
            <a:avLst/>
          </a:prstGeom>
          <a:noFill/>
          <a:ln>
            <a:noFill/>
          </a:ln>
        </p:spPr>
      </p:pic>
      <p:pic>
        <p:nvPicPr>
          <p:cNvPr id="169" name="Google Shape;169;p18"/>
          <p:cNvPicPr preferRelativeResize="0"/>
          <p:nvPr/>
        </p:nvPicPr>
        <p:blipFill>
          <a:blip r:embed="rId8">
            <a:alphaModFix/>
          </a:blip>
          <a:stretch>
            <a:fillRect/>
          </a:stretch>
        </p:blipFill>
        <p:spPr>
          <a:xfrm rot="-341797">
            <a:off x="3061363" y="1023299"/>
            <a:ext cx="3436548" cy="229047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